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drawings/drawing2.xml" ContentType="application/vnd.openxmlformats-officedocument.drawingml.chartshapes+xml"/>
  <Override PartName="/ppt/notesSlides/notesSlide8.xml" ContentType="application/vnd.openxmlformats-officedocument.presentationml.notesSlide+xml"/>
  <Override PartName="/ppt/charts/chart6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0"/>
  </p:notesMasterIdLst>
  <p:sldIdLst>
    <p:sldId id="256" r:id="rId2"/>
    <p:sldId id="277" r:id="rId3"/>
    <p:sldId id="257" r:id="rId4"/>
    <p:sldId id="272" r:id="rId5"/>
    <p:sldId id="278" r:id="rId6"/>
    <p:sldId id="267" r:id="rId7"/>
    <p:sldId id="271" r:id="rId8"/>
    <p:sldId id="273" r:id="rId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E86"/>
    <a:srgbClr val="2BC7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BAD4E1-5D03-4424-B56E-B8CE19DC5170}" v="1" dt="2024-02-26T17:24:08.6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734" autoAdjust="0"/>
    <p:restoredTop sz="81293" autoAdjust="0"/>
  </p:normalViewPr>
  <p:slideViewPr>
    <p:cSldViewPr>
      <p:cViewPr varScale="1">
        <p:scale>
          <a:sx n="103" d="100"/>
          <a:sy n="103" d="100"/>
        </p:scale>
        <p:origin x="1840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3216" y="-11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100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6289164746147559"/>
          <c:y val="1.5035418238759254E-2"/>
          <c:w val="0.82678311499272195"/>
          <c:h val="0.7243589743589743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Assets/Deferred Outflows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cat>
            <c:numRef>
              <c:f>Sheet1!$B$1:$E$1</c:f>
              <c:numCache>
                <c:formatCode>General</c:formatCode>
                <c:ptCount val="4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</c:numCache>
            </c:numRef>
          </c:cat>
          <c:val>
            <c:numRef>
              <c:f>Sheet1!$B$2:$E$2</c:f>
              <c:numCache>
                <c:formatCode>"$"#,##0_);[Red]\("$"#,##0\)</c:formatCode>
                <c:ptCount val="4"/>
                <c:pt idx="0">
                  <c:v>58144269</c:v>
                </c:pt>
                <c:pt idx="1">
                  <c:v>68088166</c:v>
                </c:pt>
                <c:pt idx="2">
                  <c:v>72064917</c:v>
                </c:pt>
                <c:pt idx="3">
                  <c:v>75866930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43-4D72-B7AF-6D9DF816D791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Liabilities/Deferred Inflows</c:v>
                </c:pt>
              </c:strCache>
            </c:strRef>
          </c:tx>
          <c:spPr>
            <a:solidFill>
              <a:schemeClr val="tx1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cat>
            <c:numRef>
              <c:f>Sheet1!$B$1:$E$1</c:f>
              <c:numCache>
                <c:formatCode>General</c:formatCode>
                <c:ptCount val="4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</c:numCache>
            </c:numRef>
          </c:cat>
          <c:val>
            <c:numRef>
              <c:f>Sheet1!$B$3:$E$3</c:f>
              <c:numCache>
                <c:formatCode>"$"#,##0_);[Red]\("$"#,##0\)</c:formatCode>
                <c:ptCount val="4"/>
                <c:pt idx="0">
                  <c:v>72006789</c:v>
                </c:pt>
                <c:pt idx="1">
                  <c:v>83555271</c:v>
                </c:pt>
                <c:pt idx="2">
                  <c:v>86421005</c:v>
                </c:pt>
                <c:pt idx="3">
                  <c:v>84016406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543-4D72-B7AF-6D9DF816D791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Net Position</c:v>
                </c:pt>
              </c:strCache>
            </c:strRef>
          </c:tx>
          <c:spPr>
            <a:solidFill>
              <a:schemeClr val="accent5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cat>
            <c:numRef>
              <c:f>Sheet1!$B$1:$E$1</c:f>
              <c:numCache>
                <c:formatCode>General</c:formatCode>
                <c:ptCount val="4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</c:numCache>
            </c:numRef>
          </c:cat>
          <c:val>
            <c:numRef>
              <c:f>Sheet1!$B$4:$E$4</c:f>
              <c:numCache>
                <c:formatCode>"$"#,##0_);[Red]\("$"#,##0\)</c:formatCode>
                <c:ptCount val="4"/>
                <c:pt idx="0">
                  <c:v>-13862520</c:v>
                </c:pt>
                <c:pt idx="1">
                  <c:v>-15467105</c:v>
                </c:pt>
                <c:pt idx="2">
                  <c:v>-14356088</c:v>
                </c:pt>
                <c:pt idx="3">
                  <c:v>-8149476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543-4D72-B7AF-6D9DF816D7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82956464"/>
        <c:axId val="642296256"/>
        <c:axId val="0"/>
      </c:bar3DChart>
      <c:catAx>
        <c:axId val="382956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22962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422962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_(\$* #,##0_);_(\$* \(#,##0\);_(\$* &quot;-&quot;_);_(@_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295646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aseline="0">
          <a:solidFill>
            <a:schemeClr val="tx1">
              <a:lumMod val="50000"/>
            </a:schemeClr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4965325360764604"/>
          <c:y val="4.3603577256537691E-2"/>
          <c:w val="0.56962553616543399"/>
          <c:h val="0.5587089575517642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Property Taxes</c:v>
                </c:pt>
              </c:strCache>
            </c:strRef>
          </c:tx>
          <c:spPr>
            <a:ln w="28575" cap="rnd">
              <a:solidFill>
                <a:schemeClr val="tx1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triangle"/>
            <c:size val="5"/>
            <c:spPr>
              <a:solidFill>
                <a:schemeClr val="tx1"/>
              </a:solidFill>
              <a:ln w="9525">
                <a:solidFill>
                  <a:schemeClr val="tx1">
                    <a:lumMod val="60000"/>
                    <a:lumOff val="40000"/>
                  </a:schemeClr>
                </a:solidFill>
              </a:ln>
              <a:effectLst/>
            </c:spPr>
          </c:marker>
          <c:dPt>
            <c:idx val="1"/>
            <c:marker>
              <c:symbol val="triangle"/>
              <c:size val="5"/>
              <c:spPr>
                <a:solidFill>
                  <a:schemeClr val="tx1"/>
                </a:solidFill>
                <a:ln w="9525">
                  <a:solidFill>
                    <a:schemeClr val="tx1">
                      <a:lumMod val="60000"/>
                      <a:lumOff val="40000"/>
                    </a:schemeClr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tx1">
                    <a:lumMod val="60000"/>
                    <a:lumOff val="40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0339-41EF-B1BD-92964824C9A6}"/>
              </c:ext>
            </c:extLst>
          </c:dPt>
          <c:cat>
            <c:numRef>
              <c:f>Sheet1!$B$1:$F$1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Sheet1!$B$2:$F$2</c:f>
              <c:numCache>
                <c:formatCode>_("$"* #,##0_);_("$"* \(#,##0\);_("$"* "-"??_);_(@_)</c:formatCode>
                <c:ptCount val="5"/>
                <c:pt idx="0">
                  <c:v>2696158</c:v>
                </c:pt>
                <c:pt idx="1">
                  <c:v>2941609</c:v>
                </c:pt>
                <c:pt idx="2">
                  <c:v>3231836</c:v>
                </c:pt>
                <c:pt idx="3">
                  <c:v>3488183</c:v>
                </c:pt>
                <c:pt idx="4">
                  <c:v>3854807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339-41EF-B1BD-92964824C9A6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Licenses and Permits</c:v>
                </c:pt>
              </c:strCache>
            </c:strRef>
          </c:tx>
          <c:spPr>
            <a:ln w="28575" cap="rnd">
              <a:solidFill>
                <a:schemeClr val="accent3">
                  <a:shade val="65000"/>
                </a:schemeClr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chemeClr val="tx1"/>
              </a:solidFill>
              <a:ln w="9525">
                <a:solidFill>
                  <a:schemeClr val="accent3">
                    <a:shade val="61000"/>
                  </a:schemeClr>
                </a:solidFill>
              </a:ln>
              <a:effectLst/>
            </c:spPr>
          </c:marker>
          <c:cat>
            <c:numRef>
              <c:f>Sheet1!$B$1:$F$1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Sheet1!$B$3:$F$3</c:f>
              <c:numCache>
                <c:formatCode>_("$"* #,##0_);_("$"* \(#,##0\);_("$"* "-"??_);_(@_)</c:formatCode>
                <c:ptCount val="5"/>
                <c:pt idx="0">
                  <c:v>13380595</c:v>
                </c:pt>
                <c:pt idx="1">
                  <c:v>14544484</c:v>
                </c:pt>
                <c:pt idx="2">
                  <c:v>14697468</c:v>
                </c:pt>
                <c:pt idx="3">
                  <c:v>17546849</c:v>
                </c:pt>
                <c:pt idx="4">
                  <c:v>19368345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339-41EF-B1BD-92964824C9A6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Intergovernmental</c:v>
                </c:pt>
              </c:strCache>
            </c:strRef>
          </c:tx>
          <c:spPr>
            <a:ln w="28575" cap="rnd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marker>
            <c:symbol val="square"/>
            <c:size val="5"/>
            <c:spPr>
              <a:solidFill>
                <a:schemeClr val="accent3">
                  <a:shade val="76000"/>
                </a:schemeClr>
              </a:solidFill>
              <a:ln w="9525">
                <a:solidFill>
                  <a:schemeClr val="accent1">
                    <a:lumMod val="75000"/>
                  </a:schemeClr>
                </a:solidFill>
              </a:ln>
              <a:effectLst/>
            </c:spPr>
          </c:marker>
          <c:cat>
            <c:numRef>
              <c:f>Sheet1!$B$1:$F$1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Sheet1!$B$4:$F$4</c:f>
              <c:numCache>
                <c:formatCode>_("$"* #,##0_);_("$"* \(#,##0\);_("$"* "-"??_);_(@_)</c:formatCode>
                <c:ptCount val="5"/>
                <c:pt idx="0">
                  <c:v>1150050</c:v>
                </c:pt>
                <c:pt idx="1">
                  <c:v>3711027</c:v>
                </c:pt>
                <c:pt idx="2">
                  <c:v>3245586</c:v>
                </c:pt>
                <c:pt idx="3">
                  <c:v>2605838</c:v>
                </c:pt>
                <c:pt idx="4">
                  <c:v>2953322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0339-41EF-B1BD-92964824C9A6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Fines and forfeitures</c:v>
                </c:pt>
              </c:strCache>
            </c:strRef>
          </c:tx>
          <c:spPr>
            <a:ln w="28575" cap="rnd">
              <a:solidFill>
                <a:schemeClr val="accent6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accent6">
                    <a:lumMod val="60000"/>
                    <a:lumOff val="40000"/>
                  </a:schemeClr>
                </a:solidFill>
              </a:ln>
              <a:effectLst/>
            </c:spPr>
          </c:marker>
          <c:cat>
            <c:numRef>
              <c:f>Sheet1!$B$1:$F$1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Sheet1!$B$5:$F$5</c:f>
              <c:numCache>
                <c:formatCode>_("$"* #,##0_);_("$"* \(#,##0\);_("$"* "-"??_);_(@_)</c:formatCode>
                <c:ptCount val="5"/>
                <c:pt idx="0">
                  <c:v>201112</c:v>
                </c:pt>
                <c:pt idx="1">
                  <c:v>224422</c:v>
                </c:pt>
                <c:pt idx="2">
                  <c:v>197369</c:v>
                </c:pt>
                <c:pt idx="3">
                  <c:v>465047</c:v>
                </c:pt>
                <c:pt idx="4">
                  <c:v>307275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0339-41EF-B1BD-92964824C9A6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Charges for services</c:v>
                </c:pt>
              </c:strCache>
            </c:strRef>
          </c:tx>
          <c:spPr>
            <a:ln w="28575" cap="rnd">
              <a:solidFill>
                <a:srgbClr val="FFFE86"/>
              </a:solidFill>
              <a:round/>
            </a:ln>
            <a:effectLst/>
          </c:spPr>
          <c:marker>
            <c:symbol val="square"/>
            <c:size val="5"/>
            <c:spPr>
              <a:solidFill>
                <a:schemeClr val="tx1"/>
              </a:solidFill>
              <a:ln w="9525">
                <a:solidFill>
                  <a:srgbClr val="FFFE86"/>
                </a:solidFill>
              </a:ln>
              <a:effectLst/>
            </c:spPr>
          </c:marker>
          <c:cat>
            <c:numRef>
              <c:f>Sheet1!$B$1:$F$1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Sheet1!$B$6:$F$6</c:f>
              <c:numCache>
                <c:formatCode>_("$"* #,##0_);_("$"* \(#,##0\);_("$"* "-"??_);_(@_)</c:formatCode>
                <c:ptCount val="5"/>
                <c:pt idx="0">
                  <c:v>1059111</c:v>
                </c:pt>
                <c:pt idx="1">
                  <c:v>966443</c:v>
                </c:pt>
                <c:pt idx="2">
                  <c:v>1035615</c:v>
                </c:pt>
                <c:pt idx="3">
                  <c:v>1333688</c:v>
                </c:pt>
                <c:pt idx="4">
                  <c:v>1767672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0339-41EF-B1BD-92964824C9A6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Uses of property</c:v>
                </c:pt>
              </c:strCache>
            </c:strRef>
          </c:tx>
          <c:spPr>
            <a:ln w="28575" cap="rnd">
              <a:solidFill>
                <a:schemeClr val="bg2">
                  <a:lumMod val="50000"/>
                  <a:lumOff val="50000"/>
                </a:schemeClr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chemeClr val="tx1"/>
              </a:solidFill>
              <a:ln w="9525">
                <a:solidFill>
                  <a:schemeClr val="bg2">
                    <a:lumMod val="50000"/>
                    <a:lumOff val="50000"/>
                  </a:schemeClr>
                </a:solidFill>
              </a:ln>
              <a:effectLst/>
            </c:spPr>
          </c:marker>
          <c:cat>
            <c:numRef>
              <c:f>Sheet1!$B$1:$F$1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Sheet1!$B$7:$F$7</c:f>
              <c:numCache>
                <c:formatCode>_("$"* #,##0_);_("$"* \(#,##0\);_("$"* "-"??_);_(@_)</c:formatCode>
                <c:ptCount val="5"/>
                <c:pt idx="0">
                  <c:v>1595049</c:v>
                </c:pt>
                <c:pt idx="1">
                  <c:v>969967</c:v>
                </c:pt>
                <c:pt idx="2">
                  <c:v>1099993</c:v>
                </c:pt>
                <c:pt idx="3">
                  <c:v>1147376</c:v>
                </c:pt>
                <c:pt idx="4">
                  <c:v>1246741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0339-41EF-B1BD-92964824C9A6}"/>
            </c:ext>
          </c:extLst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Interest, Refunds, Miscellaneous</c:v>
                </c:pt>
              </c:strCache>
            </c:strRef>
          </c:tx>
          <c:spPr>
            <a:ln w="28575" cap="rnd">
              <a:solidFill>
                <a:schemeClr val="accent3">
                  <a:tint val="48000"/>
                </a:schemeClr>
              </a:solidFill>
              <a:round/>
            </a:ln>
            <a:effectLst/>
          </c:spPr>
          <c:marker>
            <c:symbol val="triangle"/>
            <c:size val="5"/>
            <c:spPr>
              <a:solidFill>
                <a:schemeClr val="tx1"/>
              </a:solidFill>
              <a:ln w="9525">
                <a:solidFill>
                  <a:schemeClr val="accent3">
                    <a:tint val="62000"/>
                  </a:schemeClr>
                </a:solidFill>
              </a:ln>
              <a:effectLst/>
            </c:spPr>
          </c:marker>
          <c:cat>
            <c:numRef>
              <c:f>Sheet1!$B$1:$F$1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Sheet1!$B$8:$F$8</c:f>
              <c:numCache>
                <c:formatCode>_("$"* #,##0_);_("$"* \(#,##0\);_("$"* "-"??_);_(@_)</c:formatCode>
                <c:ptCount val="5"/>
                <c:pt idx="0">
                  <c:v>120516</c:v>
                </c:pt>
                <c:pt idx="1">
                  <c:v>298662</c:v>
                </c:pt>
                <c:pt idx="2">
                  <c:v>167627</c:v>
                </c:pt>
                <c:pt idx="3">
                  <c:v>217322</c:v>
                </c:pt>
                <c:pt idx="4">
                  <c:v>721818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0339-41EF-B1BD-92964824C9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41700832"/>
        <c:axId val="641701224"/>
      </c:lineChart>
      <c:catAx>
        <c:axId val="641700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1701224"/>
        <c:crosses val="autoZero"/>
        <c:auto val="1"/>
        <c:lblAlgn val="ctr"/>
        <c:lblOffset val="100"/>
        <c:noMultiLvlLbl val="0"/>
      </c:catAx>
      <c:valAx>
        <c:axId val="641701224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\$* #,##0_);_(\$* \(#,##0\);_(\$* &quot;-&quot;_);_(@_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1700832"/>
        <c:crosses val="autoZero"/>
        <c:crossBetween val="between"/>
        <c:majorUnit val="2000000"/>
        <c:minorUnit val="200000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aseline="0">
          <a:solidFill>
            <a:schemeClr val="tx1">
              <a:lumMod val="50000"/>
            </a:schemeClr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6896406057878236"/>
          <c:y val="1.6653896717593458E-2"/>
          <c:w val="0.67036160695202629"/>
          <c:h val="0.56419668467744111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General Govt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diamond"/>
            <c:size val="6"/>
            <c:spPr>
              <a:solidFill>
                <a:schemeClr val="tx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Pt>
            <c:idx val="1"/>
            <c:marker>
              <c:symbol val="diamond"/>
              <c:size val="6"/>
              <c:spPr>
                <a:solidFill>
                  <a:schemeClr val="tx1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0339-41EF-B1BD-92964824C9A6}"/>
              </c:ext>
            </c:extLst>
          </c:dPt>
          <c:cat>
            <c:numRef>
              <c:f>Sheet1!$B$1:$F$1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Sheet1!$B$2:$F$2</c:f>
              <c:numCache>
                <c:formatCode>_("$"* #,##0_);_("$"* \(#,##0\);_("$"* "-"??_);_(@_)</c:formatCode>
                <c:ptCount val="5"/>
                <c:pt idx="0">
                  <c:v>2129726</c:v>
                </c:pt>
                <c:pt idx="1">
                  <c:v>2671453</c:v>
                </c:pt>
                <c:pt idx="2">
                  <c:v>2767830</c:v>
                </c:pt>
                <c:pt idx="3">
                  <c:v>3052640</c:v>
                </c:pt>
                <c:pt idx="4">
                  <c:v>3502162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339-41EF-B1BD-92964824C9A6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Police</c:v>
                </c:pt>
              </c:strCache>
            </c:strRef>
          </c:tx>
          <c:spPr>
            <a:ln w="28575" cap="rnd">
              <a:solidFill>
                <a:srgbClr val="FFFF00"/>
              </a:solidFill>
              <a:round/>
            </a:ln>
            <a:effectLst/>
          </c:spPr>
          <c:marker>
            <c:symbol val="square"/>
            <c:size val="5"/>
            <c:spPr>
              <a:solidFill>
                <a:schemeClr val="tx1"/>
              </a:solidFill>
              <a:ln w="9525">
                <a:solidFill>
                  <a:srgbClr val="FFFF00"/>
                </a:solidFill>
              </a:ln>
              <a:effectLst/>
            </c:spPr>
          </c:marker>
          <c:cat>
            <c:numRef>
              <c:f>Sheet1!$B$1:$F$1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Sheet1!$B$3:$F$3</c:f>
              <c:numCache>
                <c:formatCode>_("$"* #,##0_);_("$"* \(#,##0\);_("$"* "-"??_);_(@_)</c:formatCode>
                <c:ptCount val="5"/>
                <c:pt idx="0">
                  <c:v>5519158</c:v>
                </c:pt>
                <c:pt idx="1">
                  <c:v>5880503</c:v>
                </c:pt>
                <c:pt idx="2">
                  <c:v>5884649</c:v>
                </c:pt>
                <c:pt idx="3">
                  <c:v>6509167</c:v>
                </c:pt>
                <c:pt idx="4">
                  <c:v>6917050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339-41EF-B1BD-92964824C9A6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Fire/EMS</c:v>
                </c:pt>
              </c:strCache>
            </c:strRef>
          </c:tx>
          <c:spPr>
            <a:ln w="28575" cap="rnd">
              <a:solidFill>
                <a:schemeClr val="accent5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triangle"/>
            <c:size val="5"/>
            <c:spPr>
              <a:solidFill>
                <a:schemeClr val="tx1"/>
              </a:solidFill>
              <a:ln w="9525">
                <a:solidFill>
                  <a:schemeClr val="accent5">
                    <a:lumMod val="60000"/>
                    <a:lumOff val="40000"/>
                  </a:schemeClr>
                </a:solidFill>
              </a:ln>
              <a:effectLst/>
            </c:spPr>
          </c:marker>
          <c:cat>
            <c:numRef>
              <c:f>Sheet1!$B$1:$F$1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Sheet1!$B$4:$F$4</c:f>
              <c:numCache>
                <c:formatCode>_("$"* #,##0_);_("$"* \(#,##0\);_("$"* "-"??_);_(@_)</c:formatCode>
                <c:ptCount val="5"/>
                <c:pt idx="0">
                  <c:v>4864685</c:v>
                </c:pt>
                <c:pt idx="1">
                  <c:v>5104211</c:v>
                </c:pt>
                <c:pt idx="2">
                  <c:v>5526774</c:v>
                </c:pt>
                <c:pt idx="3">
                  <c:v>6116771</c:v>
                </c:pt>
                <c:pt idx="4">
                  <c:v>6524022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0339-41EF-B1BD-92964824C9A6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Development</c:v>
                </c:pt>
              </c:strCache>
            </c:strRef>
          </c:tx>
          <c:spPr>
            <a:ln w="28575" cap="rnd">
              <a:solidFill>
                <a:schemeClr val="tx1">
                  <a:lumMod val="50000"/>
                </a:schemeClr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chemeClr val="tx1">
                  <a:lumMod val="50000"/>
                </a:schemeClr>
              </a:solidFill>
              <a:ln w="9525">
                <a:solidFill>
                  <a:schemeClr val="tx1">
                    <a:lumMod val="50000"/>
                  </a:schemeClr>
                </a:solidFill>
              </a:ln>
              <a:effectLst/>
            </c:spPr>
          </c:marker>
          <c:cat>
            <c:numRef>
              <c:f>Sheet1!$B$1:$F$1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Sheet1!$B$5:$F$5</c:f>
              <c:numCache>
                <c:formatCode>_("$"* #,##0_);_("$"* \(#,##0\);_("$"* "-"??_);_(@_)</c:formatCode>
                <c:ptCount val="5"/>
                <c:pt idx="0">
                  <c:v>842364</c:v>
                </c:pt>
                <c:pt idx="1">
                  <c:v>1406051</c:v>
                </c:pt>
                <c:pt idx="2">
                  <c:v>1001434</c:v>
                </c:pt>
                <c:pt idx="3">
                  <c:v>1156740</c:v>
                </c:pt>
                <c:pt idx="4">
                  <c:v>1431256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0339-41EF-B1BD-92964824C9A6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Community</c:v>
                </c:pt>
              </c:strCache>
            </c:strRef>
          </c:tx>
          <c:spPr>
            <a:ln w="28575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bg1">
                    <a:lumMod val="75000"/>
                  </a:schemeClr>
                </a:solidFill>
              </a:ln>
              <a:effectLst/>
            </c:spPr>
          </c:marker>
          <c:cat>
            <c:numRef>
              <c:f>Sheet1!$B$1:$F$1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Sheet1!$B$6:$F$6</c:f>
              <c:numCache>
                <c:formatCode>_("$"* #,##0_);_("$"* \(#,##0\);_("$"* "-"??_);_(@_)</c:formatCode>
                <c:ptCount val="5"/>
                <c:pt idx="0">
                  <c:v>2196108</c:v>
                </c:pt>
                <c:pt idx="1">
                  <c:v>2204342</c:v>
                </c:pt>
                <c:pt idx="2">
                  <c:v>2476445</c:v>
                </c:pt>
                <c:pt idx="3">
                  <c:v>2847611</c:v>
                </c:pt>
                <c:pt idx="4">
                  <c:v>2389222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0339-41EF-B1BD-92964824C9A6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Municipal complex</c:v>
                </c:pt>
              </c:strCache>
            </c:strRef>
          </c:tx>
          <c:spPr>
            <a:ln w="28575" cap="rnd">
              <a:solidFill>
                <a:schemeClr val="accent6">
                  <a:lumMod val="20000"/>
                  <a:lumOff val="8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accent6">
                    <a:lumMod val="20000"/>
                    <a:lumOff val="80000"/>
                  </a:schemeClr>
                </a:solidFill>
              </a:ln>
              <a:effectLst/>
            </c:spPr>
          </c:marker>
          <c:cat>
            <c:numRef>
              <c:f>Sheet1!$B$1:$F$1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Sheet1!$B$7:$F$7</c:f>
              <c:numCache>
                <c:formatCode>_("$"* #,##0_);_("$"* \(#,##0\);_("$"* "-"??_);_(@_)</c:formatCode>
                <c:ptCount val="5"/>
                <c:pt idx="0">
                  <c:v>193556</c:v>
                </c:pt>
                <c:pt idx="1">
                  <c:v>229296</c:v>
                </c:pt>
                <c:pt idx="2">
                  <c:v>189822</c:v>
                </c:pt>
                <c:pt idx="3">
                  <c:v>229225</c:v>
                </c:pt>
                <c:pt idx="4">
                  <c:v>225248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0339-41EF-B1BD-92964824C9A6}"/>
            </c:ext>
          </c:extLst>
        </c:ser>
        <c:ser>
          <c:idx val="6"/>
          <c:order val="6"/>
          <c:tx>
            <c:strRef>
              <c:f>Sheet1!$A$9</c:f>
              <c:strCache>
                <c:ptCount val="1"/>
                <c:pt idx="0">
                  <c:v>Debt Service</c:v>
                </c:pt>
              </c:strCache>
            </c:strRef>
          </c:tx>
          <c:spPr>
            <a:ln w="28575" cap="rnd">
              <a:solidFill>
                <a:srgbClr val="2BC7CF"/>
              </a:solidFill>
              <a:round/>
            </a:ln>
            <a:effectLst/>
          </c:spPr>
          <c:marker>
            <c:symbol val="triangle"/>
            <c:size val="5"/>
            <c:spPr>
              <a:solidFill>
                <a:schemeClr val="tx1"/>
              </a:solidFill>
              <a:ln w="9525">
                <a:solidFill>
                  <a:srgbClr val="2BC7CF"/>
                </a:solidFill>
              </a:ln>
              <a:effectLst/>
            </c:spPr>
          </c:marker>
          <c:cat>
            <c:numRef>
              <c:f>Sheet1!$B$1:$F$1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Sheet1!$B$9:$F$9</c:f>
              <c:numCache>
                <c:formatCode>_("$"* #,##0_);_("$"* \(#,##0\);_("$"* "-"??_);_(@_)</c:formatCode>
                <c:ptCount val="5"/>
                <c:pt idx="0">
                  <c:v>2283950</c:v>
                </c:pt>
                <c:pt idx="1">
                  <c:v>2609226</c:v>
                </c:pt>
                <c:pt idx="2">
                  <c:v>3348919</c:v>
                </c:pt>
                <c:pt idx="3">
                  <c:v>3325077</c:v>
                </c:pt>
                <c:pt idx="4">
                  <c:v>3397530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0339-41EF-B1BD-92964824C9A6}"/>
            </c:ext>
          </c:extLst>
        </c:ser>
        <c:ser>
          <c:idx val="7"/>
          <c:order val="7"/>
          <c:tx>
            <c:strRef>
              <c:f>Sheet1!$A$8</c:f>
              <c:strCache>
                <c:ptCount val="1"/>
                <c:pt idx="0">
                  <c:v>Capital Outlay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square"/>
            <c:size val="5"/>
            <c:spPr>
              <a:solidFill>
                <a:schemeClr val="accent2">
                  <a:lumMod val="60000"/>
                </a:schemeClr>
              </a:solidFill>
              <a:ln w="9525">
                <a:solidFill>
                  <a:schemeClr val="accent3"/>
                </a:solidFill>
              </a:ln>
              <a:effectLst/>
            </c:spPr>
          </c:marker>
          <c:val>
            <c:numRef>
              <c:f>Sheet1!$B$8:$F$8</c:f>
              <c:numCache>
                <c:formatCode>_("$"* #,##0_);_("$"* \(#,##0\);_("$"* "-"??_);_(@_)</c:formatCode>
                <c:ptCount val="5"/>
                <c:pt idx="0">
                  <c:v>1467804</c:v>
                </c:pt>
                <c:pt idx="1">
                  <c:v>4687298</c:v>
                </c:pt>
                <c:pt idx="2">
                  <c:v>2044157</c:v>
                </c:pt>
                <c:pt idx="3">
                  <c:v>1204454</c:v>
                </c:pt>
                <c:pt idx="4">
                  <c:v>1527116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A86-464D-813E-CAF936D9D7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41700832"/>
        <c:axId val="641701224"/>
      </c:lineChart>
      <c:catAx>
        <c:axId val="641700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1701224"/>
        <c:crosses val="autoZero"/>
        <c:auto val="1"/>
        <c:lblAlgn val="ctr"/>
        <c:lblOffset val="100"/>
        <c:noMultiLvlLbl val="0"/>
      </c:catAx>
      <c:valAx>
        <c:axId val="6417012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\$* #,##0_);_(\$* \(#,##0\);_(\$* &quot;-&quot;_);_(@_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170083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aseline="0">
          <a:solidFill>
            <a:schemeClr val="tx1">
              <a:lumMod val="50000"/>
            </a:schemeClr>
          </a:solidFill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5020806756697311"/>
          <c:y val="2.4208454206382096E-2"/>
          <c:w val="0.73534072900158476"/>
          <c:h val="0.7531914893617021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Revenues</c:v>
                </c:pt>
              </c:strCache>
            </c:strRef>
          </c:tx>
          <c:spPr>
            <a:ln w="25400">
              <a:solidFill>
                <a:schemeClr val="tx1">
                  <a:lumMod val="50000"/>
                </a:schemeClr>
              </a:solidFill>
              <a:prstDash val="solid"/>
            </a:ln>
          </c:spPr>
          <c:marker>
            <c:spPr>
              <a:solidFill>
                <a:schemeClr val="tx1"/>
              </a:solidFill>
              <a:ln>
                <a:solidFill>
                  <a:schemeClr val="bg2"/>
                </a:solidFill>
              </a:ln>
            </c:spPr>
          </c:marker>
          <c:cat>
            <c:numRef>
              <c:f>Sheet1!$B$1:$F$1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Sheet1!$B$2:$F$2</c:f>
              <c:numCache>
                <c:formatCode>_("$"* #,##0_);_("$"* \(#,##0\);_("$"* "-"??_);_(@_)</c:formatCode>
                <c:ptCount val="5"/>
                <c:pt idx="0">
                  <c:v>19728618</c:v>
                </c:pt>
                <c:pt idx="1">
                  <c:v>21918350</c:v>
                </c:pt>
                <c:pt idx="2">
                  <c:v>22537853</c:v>
                </c:pt>
                <c:pt idx="3">
                  <c:v>26804303</c:v>
                </c:pt>
                <c:pt idx="4">
                  <c:v>30219980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5F1-45DF-897B-C9C4C9D2A5E0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Expenditures</c:v>
                </c:pt>
              </c:strCache>
            </c:strRef>
          </c:tx>
          <c:spPr>
            <a:ln w="25400">
              <a:solidFill>
                <a:schemeClr val="accent3"/>
              </a:solidFill>
              <a:prstDash val="solid"/>
            </a:ln>
          </c:spPr>
          <c:marker>
            <c:spPr>
              <a:solidFill>
                <a:schemeClr val="tx1"/>
              </a:solidFill>
              <a:ln>
                <a:solidFill>
                  <a:schemeClr val="accent3"/>
                </a:solidFill>
              </a:ln>
            </c:spPr>
          </c:marker>
          <c:cat>
            <c:numRef>
              <c:f>Sheet1!$B$1:$F$1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Sheet1!$B$3:$F$3</c:f>
              <c:numCache>
                <c:formatCode>_("$"* #,##0_);_("$"* \(#,##0\);_("$"* "-"??_);_(@_)</c:formatCode>
                <c:ptCount val="5"/>
                <c:pt idx="0">
                  <c:v>18449821</c:v>
                </c:pt>
                <c:pt idx="1">
                  <c:v>21818517</c:v>
                </c:pt>
                <c:pt idx="2">
                  <c:v>21081788</c:v>
                </c:pt>
                <c:pt idx="3">
                  <c:v>24441685</c:v>
                </c:pt>
                <c:pt idx="4">
                  <c:v>25913606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5F1-45DF-897B-C9C4C9D2A5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45531144"/>
        <c:axId val="645531536"/>
      </c:lineChart>
      <c:catAx>
        <c:axId val="6455311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75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128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5531536"/>
        <c:crosses val="autoZero"/>
        <c:auto val="1"/>
        <c:lblAlgn val="ctr"/>
        <c:lblOffset val="100"/>
        <c:noMultiLvlLbl val="0"/>
      </c:catAx>
      <c:valAx>
        <c:axId val="645531536"/>
        <c:scaling>
          <c:orientation val="minMax"/>
          <c:min val="14000000"/>
        </c:scaling>
        <c:delete val="0"/>
        <c:axPos val="l"/>
        <c:majorGridlines>
          <c:spPr>
            <a:ln w="3753">
              <a:solidFill>
                <a:schemeClr val="tx1"/>
              </a:solidFill>
              <a:prstDash val="solid"/>
            </a:ln>
          </c:spPr>
        </c:majorGridlines>
        <c:numFmt formatCode="_(\$* #,##0_);_(\$* \(#,##0\);_(\$* &quot;-&quot;_);_(@_)" sourceLinked="0"/>
        <c:majorTickMark val="out"/>
        <c:minorTickMark val="none"/>
        <c:tickLblPos val="nextTo"/>
        <c:spPr>
          <a:ln w="375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18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553114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3753">
            <a:solidFill>
              <a:schemeClr val="tx1"/>
            </a:solidFill>
            <a:prstDash val="solid"/>
          </a:ln>
        </c:spPr>
        <c:txPr>
          <a:bodyPr/>
          <a:lstStyle/>
          <a:p>
            <a:pPr rtl="0">
              <a:defRPr sz="1181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dTable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128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74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7758236924295079"/>
          <c:y val="3.6170212765957444E-2"/>
          <c:w val="0.81774292878194699"/>
          <c:h val="0.74601439174170214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Unrestricted cash</c:v>
                </c:pt>
              </c:strCache>
            </c:strRef>
          </c:tx>
          <c:spPr>
            <a:solidFill>
              <a:schemeClr val="accent5"/>
            </a:solidFill>
            <a:ln w="22225">
              <a:solidFill>
                <a:schemeClr val="bg1">
                  <a:lumMod val="85000"/>
                </a:schemeClr>
              </a:solidFill>
              <a:prstDash val="solid"/>
            </a:ln>
          </c:spPr>
          <c:invertIfNegative val="0"/>
          <c:cat>
            <c:strRef>
              <c:f>Sheet1!$B$1:$F$1</c:f>
              <c:strCach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strCache>
            </c:strRef>
          </c:cat>
          <c:val>
            <c:numRef>
              <c:f>Sheet1!$B$2:$F$2</c:f>
              <c:numCache>
                <c:formatCode>_("$"* #,##0_);_("$"* \(#,##0\);_("$"* "-"??_);_(@_)</c:formatCode>
                <c:ptCount val="5"/>
                <c:pt idx="0">
                  <c:v>4056223</c:v>
                </c:pt>
                <c:pt idx="1">
                  <c:v>3582386</c:v>
                </c:pt>
                <c:pt idx="2">
                  <c:v>3257377</c:v>
                </c:pt>
                <c:pt idx="3">
                  <c:v>9081819</c:v>
                </c:pt>
                <c:pt idx="4">
                  <c:v>9674118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71-4347-AC23-D4D4B7A26FA4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Other assets</c:v>
                </c:pt>
              </c:strCache>
            </c:strRef>
          </c:tx>
          <c:spPr>
            <a:solidFill>
              <a:schemeClr val="tx1">
                <a:lumMod val="60000"/>
                <a:lumOff val="40000"/>
              </a:schemeClr>
            </a:solidFill>
            <a:ln w="22225">
              <a:solidFill>
                <a:schemeClr val="bg1">
                  <a:lumMod val="85000"/>
                </a:schemeClr>
              </a:solidFill>
              <a:prstDash val="solid"/>
            </a:ln>
          </c:spPr>
          <c:invertIfNegative val="0"/>
          <c:cat>
            <c:strRef>
              <c:f>Sheet1!$B$1:$F$1</c:f>
              <c:strCach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strCache>
            </c:strRef>
          </c:cat>
          <c:val>
            <c:numRef>
              <c:f>Sheet1!$B$3:$F$3</c:f>
              <c:numCache>
                <c:formatCode>_("$"* #,##0_);_("$"* \(#,##0\);_("$"* "-"??_);_(@_)</c:formatCode>
                <c:ptCount val="5"/>
                <c:pt idx="0">
                  <c:v>6662604</c:v>
                </c:pt>
                <c:pt idx="1">
                  <c:v>9558421</c:v>
                </c:pt>
                <c:pt idx="2">
                  <c:v>19987154</c:v>
                </c:pt>
                <c:pt idx="3">
                  <c:v>19394661</c:v>
                </c:pt>
                <c:pt idx="4">
                  <c:v>22408302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E71-4347-AC23-D4D4B7A26F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644691568"/>
        <c:axId val="644691960"/>
        <c:axId val="0"/>
      </c:bar3DChart>
      <c:catAx>
        <c:axId val="6446915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75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128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4691960"/>
        <c:crosses val="autoZero"/>
        <c:auto val="1"/>
        <c:lblAlgn val="ctr"/>
        <c:lblOffset val="100"/>
        <c:noMultiLvlLbl val="0"/>
      </c:catAx>
      <c:valAx>
        <c:axId val="644691960"/>
        <c:scaling>
          <c:orientation val="minMax"/>
        </c:scaling>
        <c:delete val="0"/>
        <c:axPos val="l"/>
        <c:majorGridlines>
          <c:spPr>
            <a:ln w="3753">
              <a:solidFill>
                <a:schemeClr val="tx1"/>
              </a:solidFill>
              <a:prstDash val="solid"/>
            </a:ln>
          </c:spPr>
        </c:majorGridlines>
        <c:numFmt formatCode="_(\$* #,##0_);_(\$* \(#,##0\);_(\$* &quot;-&quot;_);_(@_)" sourceLinked="0"/>
        <c:majorTickMark val="out"/>
        <c:minorTickMark val="none"/>
        <c:tickLblPos val="nextTo"/>
        <c:spPr>
          <a:ln w="375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18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469156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3753">
            <a:solidFill>
              <a:schemeClr val="tx1"/>
            </a:solidFill>
            <a:prstDash val="solid"/>
          </a:ln>
        </c:spPr>
        <c:txPr>
          <a:bodyPr/>
          <a:lstStyle/>
          <a:p>
            <a:pPr rtl="0">
              <a:defRPr sz="1181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dTable>
      <c:spPr>
        <a:noFill/>
        <a:ln w="25383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128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465924518055933"/>
          <c:y val="3.3485269081867934E-2"/>
          <c:w val="0.73534072900158476"/>
          <c:h val="0.7531914893617021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Revenues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accent5"/>
                </a:solidFill>
              </a:ln>
              <a:effectLst/>
            </c:spPr>
          </c:marker>
          <c:dPt>
            <c:idx val="1"/>
            <c:marker>
              <c:symbol val="circle"/>
              <c:size val="5"/>
              <c:spPr>
                <a:solidFill>
                  <a:schemeClr val="tx1"/>
                </a:solidFill>
                <a:ln w="9525">
                  <a:solidFill>
                    <a:schemeClr val="accent5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1BC0-4968-A1CB-C8CF4E3A473C}"/>
              </c:ext>
            </c:extLst>
          </c:dPt>
          <c:cat>
            <c:numRef>
              <c:f>Sheet1!$B$1:$F$1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Sheet1!$B$2:$F$2</c:f>
              <c:numCache>
                <c:formatCode>_("$"* #,##0_);_("$"* \(#,##0\);_("$"* "-"??_);_(@_)</c:formatCode>
                <c:ptCount val="5"/>
                <c:pt idx="0">
                  <c:v>1392280</c:v>
                </c:pt>
                <c:pt idx="1">
                  <c:v>1458547</c:v>
                </c:pt>
                <c:pt idx="2">
                  <c:v>1534756</c:v>
                </c:pt>
                <c:pt idx="3">
                  <c:v>1621702</c:v>
                </c:pt>
                <c:pt idx="4">
                  <c:v>1699873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BC0-4968-A1CB-C8CF4E3A473C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Expenses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Sheet1!$B$1:$F$1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Sheet1!$B$3:$F$3</c:f>
              <c:numCache>
                <c:formatCode>_("$"* #,##0_);_("$"* \(#,##0\);_("$"* "-"??_);_(@_)</c:formatCode>
                <c:ptCount val="5"/>
                <c:pt idx="0">
                  <c:v>1368960</c:v>
                </c:pt>
                <c:pt idx="1">
                  <c:v>1351929</c:v>
                </c:pt>
                <c:pt idx="2">
                  <c:v>1320602</c:v>
                </c:pt>
                <c:pt idx="3">
                  <c:v>1377023</c:v>
                </c:pt>
                <c:pt idx="4">
                  <c:v>1391248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BC0-4968-A1CB-C8CF4E3A47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41702400"/>
        <c:axId val="383315872"/>
      </c:lineChart>
      <c:catAx>
        <c:axId val="641702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3315872"/>
        <c:crosses val="autoZero"/>
        <c:auto val="1"/>
        <c:lblAlgn val="ctr"/>
        <c:lblOffset val="100"/>
        <c:noMultiLvlLbl val="0"/>
      </c:catAx>
      <c:valAx>
        <c:axId val="383315872"/>
        <c:scaling>
          <c:orientation val="minMax"/>
          <c:min val="1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\$* #,##0_);_(\$* \(#,##0\);_(\$* &quot;-&quot;_);_(@_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1702400"/>
        <c:crosses val="autoZero"/>
        <c:crossBetween val="between"/>
        <c:majorUnit val="100000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1" i="0" u="none" strike="noStrike" kern="1200" baseline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aseline="0">
          <a:solidFill>
            <a:schemeClr val="tx1">
              <a:lumMod val="50000"/>
            </a:schemeClr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0.12658</cdr:x>
      <cdr:y>0.93056</cdr:y>
    </cdr:from>
    <cdr:to>
      <cdr:x>0.24343</cdr:x>
      <cdr:y>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B708BC3B-CCC6-48C6-9513-28D2ED1A4848}"/>
            </a:ext>
          </a:extLst>
        </cdr:cNvPr>
        <cdr:cNvSpPr txBox="1"/>
      </cdr:nvSpPr>
      <cdr:spPr>
        <a:xfrm xmlns:a="http://schemas.openxmlformats.org/drawingml/2006/main">
          <a:off x="990600" y="5105400"/>
          <a:ext cx="9144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0.02764</cdr:x>
      <cdr:y>0.92289</cdr:y>
    </cdr:from>
    <cdr:to>
      <cdr:x>0.90173</cdr:x>
      <cdr:y>0.97246</cdr:y>
    </cdr:to>
    <cdr:sp macro="" textlink="">
      <cdr:nvSpPr>
        <cdr:cNvPr id="2" name="TextBox 4">
          <a:extLst xmlns:a="http://schemas.openxmlformats.org/drawingml/2006/main">
            <a:ext uri="{FF2B5EF4-FFF2-40B4-BE49-F238E27FC236}">
              <a16:creationId xmlns:a16="http://schemas.microsoft.com/office/drawing/2014/main" id="{9BF9B4AD-1AB7-4D72-A698-63FFC521F58B}"/>
            </a:ext>
          </a:extLst>
        </cdr:cNvPr>
        <cdr:cNvSpPr txBox="1"/>
      </cdr:nvSpPr>
      <cdr:spPr>
        <a:xfrm xmlns:a="http://schemas.openxmlformats.org/drawingml/2006/main">
          <a:off x="242911" y="5157113"/>
          <a:ext cx="7681853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r>
            <a:rPr lang="en-US" sz="1200" i="1" dirty="0"/>
            <a:t>ACFR</a:t>
          </a:r>
          <a:r>
            <a:rPr lang="en-US" sz="1200" dirty="0"/>
            <a:t> Page 26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" y="8"/>
            <a:ext cx="3038145" cy="464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26" tIns="44064" rIns="88126" bIns="4406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737" y="8"/>
            <a:ext cx="3038145" cy="464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26" tIns="44064" rIns="88126" bIns="4406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351" y="4416106"/>
            <a:ext cx="5607711" cy="41824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26" tIns="44064" rIns="88126" bIns="440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" y="8830666"/>
            <a:ext cx="3038145" cy="464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26" tIns="44064" rIns="88126" bIns="4406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737" y="8830666"/>
            <a:ext cx="3038145" cy="464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26" tIns="44064" rIns="88126" bIns="4406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C673413-16F6-44F9-AFA6-54371B3EF4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1305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16025" indent="-27539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01577" indent="-22031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42207" indent="-22031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982838" indent="-22031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23468" indent="-22031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864099" indent="-22031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304728" indent="-22031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745359" indent="-22031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BB5AE19-0A05-4B8E-8B42-D66A689791B8}" type="slidenum">
              <a:rPr lang="en-US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 dirty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22701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C673413-16F6-44F9-AFA6-54371B3EF4F0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6424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16025" indent="-27539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01577" indent="-22031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42207" indent="-22031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982838" indent="-22031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23468" indent="-22031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864099" indent="-22031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304728" indent="-22031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745359" indent="-22031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09C89E7-3E6A-4A79-8449-36CC0E2DD8C3}" type="slidenum">
              <a:rPr lang="en-US"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en-US" dirty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dirty="0"/>
              <a:t>Assets/Deferred Outflows- Increased $3.38 mil, AR up $1.36 million, restricted cash up $1.72 million.  Increase primarily due to additional </a:t>
            </a:r>
            <a:r>
              <a:rPr lang="en-US" altLang="en-US" dirty="0" err="1"/>
              <a:t>ARPA</a:t>
            </a:r>
            <a:r>
              <a:rPr lang="en-US" altLang="en-US" dirty="0"/>
              <a:t> and </a:t>
            </a:r>
            <a:r>
              <a:rPr lang="en-US" altLang="en-US" dirty="0" err="1"/>
              <a:t>Opiod</a:t>
            </a:r>
            <a:r>
              <a:rPr lang="en-US" altLang="en-US" dirty="0"/>
              <a:t> settlement funding</a:t>
            </a:r>
          </a:p>
          <a:p>
            <a:pPr eaLnBrk="1" hangingPunct="1"/>
            <a:r>
              <a:rPr lang="en-US" altLang="en-US" dirty="0"/>
              <a:t>Liabilities/Deferred Inflows- Decreased $2.4 mil. That decrease was due to decreases in unearned revenue due to </a:t>
            </a:r>
            <a:r>
              <a:rPr lang="en-US" altLang="en-US" dirty="0" err="1"/>
              <a:t>ARPA</a:t>
            </a:r>
            <a:r>
              <a:rPr lang="en-US" altLang="en-US" dirty="0"/>
              <a:t> funding being spent during FY 2023, and a decrease due to normal debt payments</a:t>
            </a:r>
          </a:p>
          <a:p>
            <a:pPr eaLnBrk="1" hangingPunct="1"/>
            <a:r>
              <a:rPr lang="en-US" altLang="en-US" dirty="0"/>
              <a:t>Net Position- Increased 6.2 mil </a:t>
            </a:r>
          </a:p>
        </p:txBody>
      </p:sp>
    </p:spTree>
    <p:extLst>
      <p:ext uri="{BB962C8B-B14F-4D97-AF65-F5344CB8AC3E}">
        <p14:creationId xmlns:p14="http://schemas.microsoft.com/office/powerpoint/2010/main" val="29107184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16025" indent="-27539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01577" indent="-22031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42207" indent="-22031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982838" indent="-22031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23468" indent="-22031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864099" indent="-22031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304728" indent="-22031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745359" indent="-22031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0FC3650-3B35-4EB9-9DCA-D521F7EF5826}" type="slidenum">
              <a:rPr lang="en-US" altLang="en-US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en-US" dirty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dirty="0"/>
              <a:t>Property Taxes- UP $367k</a:t>
            </a:r>
          </a:p>
          <a:p>
            <a:pPr eaLnBrk="1" hangingPunct="1"/>
            <a:r>
              <a:rPr lang="en-US" altLang="en-US" dirty="0"/>
              <a:t>Licenses and Permits- UP $1.82 million the majority of that increase was due to increases in payroll taxes during FY 2023</a:t>
            </a:r>
          </a:p>
          <a:p>
            <a:pPr eaLnBrk="1" hangingPunct="1"/>
            <a:r>
              <a:rPr lang="en-US" altLang="en-US" dirty="0"/>
              <a:t>Intergovernmental- Up $347k - City recognized more ARPA funding in FY 23 than in FY 22</a:t>
            </a:r>
          </a:p>
          <a:p>
            <a:pPr eaLnBrk="1" hangingPunct="1"/>
            <a:r>
              <a:rPr lang="en-US" altLang="en-US" dirty="0"/>
              <a:t>Fines and Forfeitures- down $158k –various reasons but partly due to FY 2022 having higher than normal claims</a:t>
            </a:r>
          </a:p>
          <a:p>
            <a:pPr eaLnBrk="1" hangingPunct="1"/>
            <a:r>
              <a:rPr lang="en-US" altLang="en-US" dirty="0"/>
              <a:t>Charges for Services- up $434k, primarily due to OPIOID settlement revenue of $382k</a:t>
            </a:r>
          </a:p>
          <a:p>
            <a:pPr eaLnBrk="1" hangingPunct="1"/>
            <a:r>
              <a:rPr lang="en-US" altLang="en-US" dirty="0"/>
              <a:t>Uses of Property- consistent with prior year</a:t>
            </a:r>
          </a:p>
          <a:p>
            <a:pPr eaLnBrk="1" hangingPunct="1"/>
            <a:r>
              <a:rPr lang="en-US" altLang="en-US" dirty="0"/>
              <a:t>Interest/Refunds/Miscellaneous- increased $505k, primarily due to increased cash and reserve balances and increased interest rates</a:t>
            </a:r>
          </a:p>
        </p:txBody>
      </p:sp>
    </p:spTree>
    <p:extLst>
      <p:ext uri="{BB962C8B-B14F-4D97-AF65-F5344CB8AC3E}">
        <p14:creationId xmlns:p14="http://schemas.microsoft.com/office/powerpoint/2010/main" val="7972913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16025" indent="-27539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01577" indent="-22031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42207" indent="-22031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982838" indent="-22031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23468" indent="-22031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864099" indent="-22031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304728" indent="-22031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745359" indent="-22031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0FC3650-3B35-4EB9-9DCA-D521F7EF5826}" type="slidenum">
              <a:rPr lang="en-US" altLang="en-US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en-US" dirty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dirty="0"/>
              <a:t>General increases across most departments largely due to COLA and increases in benefit costs</a:t>
            </a:r>
          </a:p>
          <a:p>
            <a:pPr eaLnBrk="1" hangingPunct="1"/>
            <a:r>
              <a:rPr lang="en-US" altLang="en-US" dirty="0"/>
              <a:t>Community decrease largely due to moving costs out of that department following retirements and reallocating to other </a:t>
            </a:r>
            <a:r>
              <a:rPr lang="en-US" altLang="en-US" dirty="0" err="1"/>
              <a:t>dpeatments</a:t>
            </a:r>
            <a:endParaRPr lang="en-US" altLang="en-US" dirty="0"/>
          </a:p>
          <a:p>
            <a:pPr eaLnBrk="1" hangingPunct="1"/>
            <a:r>
              <a:rPr lang="en-US" altLang="en-US" dirty="0"/>
              <a:t>Debt Service- consistent </a:t>
            </a:r>
          </a:p>
          <a:p>
            <a:pPr eaLnBrk="1" hangingPunct="1"/>
            <a:r>
              <a:rPr lang="en-US" altLang="en-US" dirty="0"/>
              <a:t>Capital Outlay- up due to additional projects ongoing </a:t>
            </a:r>
          </a:p>
        </p:txBody>
      </p:sp>
    </p:spTree>
    <p:extLst>
      <p:ext uri="{BB962C8B-B14F-4D97-AF65-F5344CB8AC3E}">
        <p14:creationId xmlns:p14="http://schemas.microsoft.com/office/powerpoint/2010/main" val="451559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16025" indent="-27539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01577" indent="-22031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42207" indent="-22031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982838" indent="-22031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23468" indent="-22031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864099" indent="-22031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304728" indent="-22031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745359" indent="-22031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57F64A3-F366-4F6A-B366-8B1ACB0BD7CA}" type="slidenum">
              <a:rPr lang="en-US" altLang="en-US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en-US" dirty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dirty="0"/>
              <a:t>Revenues- UP $3.4 million, payroll tax revenue, </a:t>
            </a:r>
            <a:r>
              <a:rPr lang="en-US" altLang="en-US" dirty="0" err="1"/>
              <a:t>ARPA</a:t>
            </a:r>
            <a:r>
              <a:rPr lang="en-US" altLang="en-US" dirty="0"/>
              <a:t> and Opioid funds</a:t>
            </a:r>
          </a:p>
          <a:p>
            <a:pPr eaLnBrk="1" hangingPunct="1"/>
            <a:r>
              <a:rPr lang="en-US" altLang="en-US" dirty="0"/>
              <a:t>Expenditures- up $1.47 million – increases were primarily due to higher personnel costs (COLA adjustments, raises, higher pension contribution rates)</a:t>
            </a:r>
          </a:p>
          <a:p>
            <a:pPr eaLnBrk="1" hangingPunct="1"/>
            <a:r>
              <a:rPr lang="en-US" altLang="en-US" dirty="0"/>
              <a:t>Overall, revenues exceeded expenditures by $4. 3 million</a:t>
            </a:r>
          </a:p>
        </p:txBody>
      </p:sp>
    </p:spTree>
    <p:extLst>
      <p:ext uri="{BB962C8B-B14F-4D97-AF65-F5344CB8AC3E}">
        <p14:creationId xmlns:p14="http://schemas.microsoft.com/office/powerpoint/2010/main" val="37550797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16025" indent="-27539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01577" indent="-22031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42207" indent="-22031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982838" indent="-22031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23468" indent="-22031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864099" indent="-22031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304728" indent="-22031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745359" indent="-22031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57F64A3-F366-4F6A-B366-8B1ACB0BD7CA}" type="slidenum">
              <a:rPr lang="en-US" altLang="en-US" smtClean="0"/>
              <a:pPr eaLnBrk="1" hangingPunct="1">
                <a:spcBef>
                  <a:spcPct val="0"/>
                </a:spcBef>
              </a:pPr>
              <a:t>7</a:t>
            </a:fld>
            <a:endParaRPr lang="en-US" altLang="en-US" dirty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dirty="0"/>
              <a:t>Other Assets- increased $3 million primarily due to increases in AR and restricted cash</a:t>
            </a:r>
          </a:p>
          <a:p>
            <a:pPr eaLnBrk="1" hangingPunct="1"/>
            <a:r>
              <a:rPr lang="en-US" altLang="en-US" dirty="0"/>
              <a:t>Unrestricted Cash- up about $592k.  </a:t>
            </a:r>
          </a:p>
        </p:txBody>
      </p:sp>
    </p:spTree>
    <p:extLst>
      <p:ext uri="{BB962C8B-B14F-4D97-AF65-F5344CB8AC3E}">
        <p14:creationId xmlns:p14="http://schemas.microsoft.com/office/powerpoint/2010/main" val="37550797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16025" indent="-27539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01577" indent="-22031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42207" indent="-22031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982838" indent="-22031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23468" indent="-22031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864099" indent="-22031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304728" indent="-22031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745359" indent="-22031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57F64A3-F366-4F6A-B366-8B1ACB0BD7CA}" type="slidenum">
              <a:rPr lang="en-US" altLang="en-US" smtClean="0"/>
              <a:pPr eaLnBrk="1" hangingPunct="1">
                <a:spcBef>
                  <a:spcPct val="0"/>
                </a:spcBef>
              </a:pPr>
              <a:t>8</a:t>
            </a:fld>
            <a:endParaRPr lang="en-US" altLang="en-US" dirty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dirty="0"/>
              <a:t>Revenues- UP 78k, or about 5%</a:t>
            </a:r>
          </a:p>
          <a:p>
            <a:pPr eaLnBrk="1" hangingPunct="1"/>
            <a:r>
              <a:rPr lang="en-US" altLang="en-US" dirty="0"/>
              <a:t>Expenses- Up $14k</a:t>
            </a:r>
          </a:p>
        </p:txBody>
      </p:sp>
    </p:spTree>
    <p:extLst>
      <p:ext uri="{BB962C8B-B14F-4D97-AF65-F5344CB8AC3E}">
        <p14:creationId xmlns:p14="http://schemas.microsoft.com/office/powerpoint/2010/main" val="1632163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 dirty="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z="2400" dirty="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 dirty="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 dirty="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 dirty="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 dirty="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 dirty="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 dirty="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 dirty="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 dirty="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 dirty="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 dirty="0">
                  <a:latin typeface="Times New Roman" pitchFamily="18" charset="0"/>
                </a:endParaRPr>
              </a:p>
            </p:txBody>
          </p:sp>
        </p:grpSp>
      </p:grpSp>
      <p:sp>
        <p:nvSpPr>
          <p:cNvPr id="923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9236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8F5018-57D8-4CB2-BF4D-5D2250408D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9757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135C79-2679-49B3-8A40-3F18C3FAC4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8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75352E-9699-4408-8AF1-7781D4F6AD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3025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1797E1-CD95-4A97-8CEF-DDD60C0D6CC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699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A9BC1-5548-47D5-B1A1-9BE7F27625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999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10E7B6-8F8A-4FC6-ADBC-D6BEE26D27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722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6471A8-42AA-4245-A7F5-40CFBE917B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484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6E7290-35AF-4333-A826-162E834B90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967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59B87B-E35E-4A09-B4E4-FA0A95C7604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40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EDB62A-505A-4DFD-8000-EEDCC67A4D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147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ED0916-47DC-4508-89DF-8880FB5041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2180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52799A-1CB7-4DD1-AD2B-8525DEFD43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272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</a:defRPr>
            </a:lvl1pPr>
          </a:lstStyle>
          <a:p>
            <a:pPr>
              <a:defRPr/>
            </a:pPr>
            <a:fld id="{877C22CF-FAC3-43E9-99C3-E6E4928F72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03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 dirty="0">
                <a:latin typeface="Times New Roman" pitchFamily="18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z="2400" dirty="0">
                <a:latin typeface="Times New Roman" pitchFamily="18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dirty="0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dirty="0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dirty="0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dirty="0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z="2400" dirty="0">
                <a:latin typeface="Times New Roman" pitchFamily="18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dirty="0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dirty="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8208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/>
              <a:t>CITY OF NEWPORT, KENTUCKY</a:t>
            </a:r>
            <a:br>
              <a:rPr lang="en-US" altLang="en-US" sz="4000" dirty="0"/>
            </a:br>
            <a:r>
              <a:rPr lang="en-US" altLang="en-US" sz="2400" dirty="0"/>
              <a:t>FYE June 30, 2023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124200" y="4267200"/>
            <a:ext cx="6019800" cy="1752600"/>
          </a:xfrm>
        </p:spPr>
        <p:txBody>
          <a:bodyPr/>
          <a:lstStyle/>
          <a:p>
            <a:pPr eaLnBrk="1" hangingPunct="1"/>
            <a:r>
              <a:rPr lang="en-US" altLang="en-US" sz="2400" dirty="0"/>
              <a:t>AUDIT PRESENTATION</a:t>
            </a:r>
          </a:p>
          <a:p>
            <a:pPr eaLnBrk="1" hangingPunct="1"/>
            <a:r>
              <a:rPr lang="en-US" altLang="en-US" sz="2400" dirty="0"/>
              <a:t>RFH, PLLC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7A783-2CE5-43FB-9CAD-AC17D0500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Audit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F6A34B-2299-4110-B07C-3618428FCF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95800"/>
          </a:xfrm>
        </p:spPr>
        <p:txBody>
          <a:bodyPr/>
          <a:lstStyle/>
          <a:p>
            <a:r>
              <a:rPr lang="en-US" sz="2200" b="1" dirty="0"/>
              <a:t>Financial Statements</a:t>
            </a:r>
          </a:p>
          <a:p>
            <a:pPr lvl="1"/>
            <a:r>
              <a:rPr lang="en-US" sz="2200" dirty="0"/>
              <a:t>Unmodified audit opinion </a:t>
            </a:r>
            <a:r>
              <a:rPr lang="en-US" sz="2200" i="1" dirty="0"/>
              <a:t>(ACFR, Page 10-12)</a:t>
            </a:r>
          </a:p>
          <a:p>
            <a:r>
              <a:rPr lang="en-US" sz="2200" b="1" dirty="0"/>
              <a:t>Governmental and single audit reports </a:t>
            </a:r>
            <a:endParaRPr lang="en-US" sz="2200" dirty="0"/>
          </a:p>
          <a:p>
            <a:pPr lvl="1"/>
            <a:r>
              <a:rPr lang="en-US" sz="2200" dirty="0"/>
              <a:t>Governmental Report on Internal Control and Compliance </a:t>
            </a:r>
            <a:r>
              <a:rPr lang="en-US" sz="2200" i="1" dirty="0"/>
              <a:t>(ACFR, page 94-95) – No findings reported</a:t>
            </a:r>
          </a:p>
          <a:p>
            <a:pPr lvl="1"/>
            <a:r>
              <a:rPr lang="en-US" sz="2200" dirty="0"/>
              <a:t>Uniform Guidance Report (single audit) on Internal Control and Compliance for Each Major Program (</a:t>
            </a:r>
            <a:r>
              <a:rPr lang="en-US" sz="2200" i="1" dirty="0"/>
              <a:t>ACFR</a:t>
            </a:r>
            <a:r>
              <a:rPr lang="en-US" sz="2200" dirty="0"/>
              <a:t>, page 96-98) </a:t>
            </a:r>
            <a:r>
              <a:rPr lang="en-US" sz="2200" i="1" dirty="0"/>
              <a:t>– No findings reported</a:t>
            </a:r>
          </a:p>
          <a:p>
            <a:r>
              <a:rPr lang="en-US" sz="2200" b="1" dirty="0"/>
              <a:t>Other Written Communication </a:t>
            </a:r>
          </a:p>
          <a:p>
            <a:pPr lvl="1"/>
            <a:r>
              <a:rPr lang="en-US" sz="2200" dirty="0"/>
              <a:t>Recommend that City consider increasing premiums charged to its departments for Employee Benefit Fund, rather than cover Employee Benefit Fund shortfalls through General Fund transfers </a:t>
            </a:r>
          </a:p>
          <a:p>
            <a:pPr lvl="1"/>
            <a:endParaRPr lang="en-US" sz="2200" b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218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295400"/>
          </a:xfrm>
        </p:spPr>
        <p:txBody>
          <a:bodyPr/>
          <a:lstStyle/>
          <a:p>
            <a:pPr eaLnBrk="1" hangingPunct="1"/>
            <a:r>
              <a:rPr lang="en-US" altLang="en-US" sz="3200" dirty="0"/>
              <a:t>Statement of Net Position</a:t>
            </a:r>
          </a:p>
        </p:txBody>
      </p:sp>
      <p:graphicFrame>
        <p:nvGraphicFramePr>
          <p:cNvPr id="2" name="Object 5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3601350895"/>
              </p:ext>
            </p:extLst>
          </p:nvPr>
        </p:nvGraphicFramePr>
        <p:xfrm>
          <a:off x="304800" y="906533"/>
          <a:ext cx="8534400" cy="5646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7" name="Picture 3" descr="C:\Users\lgrace\Desktop\RFH-dark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5087" y="5791200"/>
            <a:ext cx="815974" cy="932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5EE63C8-090C-46BC-AAE6-C7E5320653CD}"/>
              </a:ext>
            </a:extLst>
          </p:cNvPr>
          <p:cNvSpPr txBox="1"/>
          <p:nvPr/>
        </p:nvSpPr>
        <p:spPr>
          <a:xfrm>
            <a:off x="457200" y="6213383"/>
            <a:ext cx="7620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  <a:p>
            <a:r>
              <a:rPr lang="en-US" sz="1200" i="1" dirty="0"/>
              <a:t>ACFR</a:t>
            </a:r>
            <a:r>
              <a:rPr lang="en-US" sz="1200" dirty="0"/>
              <a:t> Page 24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810798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Governmental Fund Revenues</a:t>
            </a:r>
          </a:p>
        </p:txBody>
      </p:sp>
      <p:graphicFrame>
        <p:nvGraphicFramePr>
          <p:cNvPr id="2" name="Object 4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1941994360"/>
              </p:ext>
            </p:extLst>
          </p:nvPr>
        </p:nvGraphicFramePr>
        <p:xfrm>
          <a:off x="98426" y="914401"/>
          <a:ext cx="8947148" cy="58162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4" name="Picture 3" descr="C:\Users\lgrace\Desktop\RFH-dark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5798127"/>
            <a:ext cx="815974" cy="932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B25C640-D0E1-49FC-B966-1C065340AA6B}"/>
              </a:ext>
            </a:extLst>
          </p:cNvPr>
          <p:cNvSpPr txBox="1"/>
          <p:nvPr/>
        </p:nvSpPr>
        <p:spPr>
          <a:xfrm>
            <a:off x="395654" y="6367826"/>
            <a:ext cx="79482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ACFR</a:t>
            </a:r>
            <a:r>
              <a:rPr lang="en-US" sz="1200" dirty="0"/>
              <a:t> Page 27</a:t>
            </a:r>
          </a:p>
        </p:txBody>
      </p:sp>
    </p:spTree>
    <p:extLst>
      <p:ext uri="{BB962C8B-B14F-4D97-AF65-F5344CB8AC3E}">
        <p14:creationId xmlns:p14="http://schemas.microsoft.com/office/powerpoint/2010/main" val="1497622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810798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Governmental Expenditures</a:t>
            </a:r>
          </a:p>
        </p:txBody>
      </p:sp>
      <p:graphicFrame>
        <p:nvGraphicFramePr>
          <p:cNvPr id="2" name="Object 4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1274334414"/>
              </p:ext>
            </p:extLst>
          </p:nvPr>
        </p:nvGraphicFramePr>
        <p:xfrm>
          <a:off x="152401" y="1184076"/>
          <a:ext cx="8334940" cy="51837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4" name="Picture 3" descr="C:\Users\lgrace\Desktop\RFH-dark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5798127"/>
            <a:ext cx="815974" cy="932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B25C640-D0E1-49FC-B966-1C065340AA6B}"/>
              </a:ext>
            </a:extLst>
          </p:cNvPr>
          <p:cNvSpPr txBox="1"/>
          <p:nvPr/>
        </p:nvSpPr>
        <p:spPr>
          <a:xfrm>
            <a:off x="395654" y="6367826"/>
            <a:ext cx="79482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ACFR</a:t>
            </a:r>
            <a:r>
              <a:rPr lang="en-US" sz="1200" dirty="0"/>
              <a:t> Page 27</a:t>
            </a:r>
          </a:p>
        </p:txBody>
      </p:sp>
    </p:spTree>
    <p:extLst>
      <p:ext uri="{BB962C8B-B14F-4D97-AF65-F5344CB8AC3E}">
        <p14:creationId xmlns:p14="http://schemas.microsoft.com/office/powerpoint/2010/main" val="17225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229600" cy="1219200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General Funds Revenues vs. Expenditures </a:t>
            </a:r>
            <a:br>
              <a:rPr lang="en-US" altLang="en-US" sz="2800" dirty="0"/>
            </a:br>
            <a:endParaRPr lang="en-US" altLang="en-US" sz="1200" dirty="0"/>
          </a:p>
        </p:txBody>
      </p:sp>
      <p:graphicFrame>
        <p:nvGraphicFramePr>
          <p:cNvPr id="2" name="Object 5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1462075462"/>
              </p:ext>
            </p:extLst>
          </p:nvPr>
        </p:nvGraphicFramePr>
        <p:xfrm>
          <a:off x="152400" y="1219200"/>
          <a:ext cx="8382000" cy="530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4" name="Picture 3" descr="C:\Users\lgrace\Desktop\RFH-dark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5798127"/>
            <a:ext cx="815974" cy="932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AE4B4AE-DD5A-40F8-854D-1C5EA32C36A4}"/>
              </a:ext>
            </a:extLst>
          </p:cNvPr>
          <p:cNvSpPr txBox="1"/>
          <p:nvPr/>
        </p:nvSpPr>
        <p:spPr>
          <a:xfrm>
            <a:off x="527538" y="6250801"/>
            <a:ext cx="2209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ACFR</a:t>
            </a:r>
            <a:r>
              <a:rPr lang="en-US" sz="1200" dirty="0"/>
              <a:t> page 27</a:t>
            </a:r>
          </a:p>
        </p:txBody>
      </p:sp>
    </p:spTree>
    <p:extLst>
      <p:ext uri="{BB962C8B-B14F-4D97-AF65-F5344CB8AC3E}">
        <p14:creationId xmlns:p14="http://schemas.microsoft.com/office/powerpoint/2010/main" val="18383194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229600" cy="1219200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Governmental Funds – Assets</a:t>
            </a:r>
          </a:p>
        </p:txBody>
      </p:sp>
      <p:graphicFrame>
        <p:nvGraphicFramePr>
          <p:cNvPr id="2" name="Object 5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3268584039"/>
              </p:ext>
            </p:extLst>
          </p:nvPr>
        </p:nvGraphicFramePr>
        <p:xfrm>
          <a:off x="304800" y="1117600"/>
          <a:ext cx="8788400" cy="558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4" name="Picture 3" descr="C:\Users\lgrace\Desktop\RFH-dark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5798127"/>
            <a:ext cx="815974" cy="932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46124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229600" cy="1219200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Operating Revenues and Expenses - Refuse</a:t>
            </a:r>
          </a:p>
        </p:txBody>
      </p:sp>
      <p:graphicFrame>
        <p:nvGraphicFramePr>
          <p:cNvPr id="2" name="Object 5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1144402314"/>
              </p:ext>
            </p:extLst>
          </p:nvPr>
        </p:nvGraphicFramePr>
        <p:xfrm>
          <a:off x="20713" y="1307157"/>
          <a:ext cx="8102600" cy="48826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4" name="Picture 3" descr="C:\Users\lgrace\Desktop\RFH-dark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5798127"/>
            <a:ext cx="815974" cy="932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BF9B4AD-1AB7-4D72-A698-63FFC521F58B}"/>
              </a:ext>
            </a:extLst>
          </p:cNvPr>
          <p:cNvSpPr txBox="1"/>
          <p:nvPr/>
        </p:nvSpPr>
        <p:spPr>
          <a:xfrm>
            <a:off x="204177" y="6189846"/>
            <a:ext cx="79482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ACFR</a:t>
            </a:r>
            <a:r>
              <a:rPr lang="en-US" sz="1200" dirty="0"/>
              <a:t> Page 30</a:t>
            </a: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731450000"/>
      </p:ext>
    </p:extLst>
  </p:cSld>
  <p:clrMapOvr>
    <a:masterClrMapping/>
  </p:clrMapOvr>
</p:sld>
</file>

<file path=ppt/theme/theme1.xml><?xml version="1.0" encoding="utf-8"?>
<a:theme xmlns:a="http://schemas.openxmlformats.org/drawingml/2006/main" name="Pixel">
  <a:themeElements>
    <a:clrScheme name="Custom 1">
      <a:dk1>
        <a:srgbClr val="3F3F3F"/>
      </a:dk1>
      <a:lt1>
        <a:srgbClr val="FFFFFF"/>
      </a:lt1>
      <a:dk2>
        <a:srgbClr val="3F3F3F"/>
      </a:dk2>
      <a:lt2>
        <a:srgbClr val="17474D"/>
      </a:lt2>
      <a:accent1>
        <a:srgbClr val="2A7453"/>
      </a:accent1>
      <a:accent2>
        <a:srgbClr val="336845"/>
      </a:accent2>
      <a:accent3>
        <a:srgbClr val="7BC543"/>
      </a:accent3>
      <a:accent4>
        <a:srgbClr val="7F7F7F"/>
      </a:accent4>
      <a:accent5>
        <a:srgbClr val="7BC543"/>
      </a:accent5>
      <a:accent6>
        <a:srgbClr val="2A7453"/>
      </a:accent6>
      <a:hlink>
        <a:srgbClr val="17474D"/>
      </a:hlink>
      <a:folHlink>
        <a:srgbClr val="7BC543"/>
      </a:folHlink>
    </a:clrScheme>
    <a:fontScheme name="Pixel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3932</TotalTime>
  <Words>466</Words>
  <Application>Microsoft Macintosh PowerPoint</Application>
  <PresentationFormat>On-screen Show (4:3)</PresentationFormat>
  <Paragraphs>53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Arial Black</vt:lpstr>
      <vt:lpstr>Times New Roman</vt:lpstr>
      <vt:lpstr>Wingdings</vt:lpstr>
      <vt:lpstr>Pixel</vt:lpstr>
      <vt:lpstr>CITY OF NEWPORT, KENTUCKY FYE June 30, 2023</vt:lpstr>
      <vt:lpstr>Audit Results</vt:lpstr>
      <vt:lpstr>Statement of Net Position</vt:lpstr>
      <vt:lpstr>Governmental Fund Revenues</vt:lpstr>
      <vt:lpstr>Governmental Expenditures</vt:lpstr>
      <vt:lpstr>General Funds Revenues vs. Expenditures  </vt:lpstr>
      <vt:lpstr>Governmental Funds – Assets</vt:lpstr>
      <vt:lpstr>Operating Revenues and Expenses - Refuse</vt:lpstr>
    </vt:vector>
  </TitlesOfParts>
  <Company>RFH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VERSAILLES, KY FYE June 30, 2007</dc:title>
  <dc:creator>JHensley</dc:creator>
  <cp:lastModifiedBy>Greg Greene</cp:lastModifiedBy>
  <cp:revision>265</cp:revision>
  <cp:lastPrinted>2024-02-26T17:24:16Z</cp:lastPrinted>
  <dcterms:created xsi:type="dcterms:W3CDTF">2008-04-01T01:13:34Z</dcterms:created>
  <dcterms:modified xsi:type="dcterms:W3CDTF">2024-02-27T17:50:04Z</dcterms:modified>
</cp:coreProperties>
</file>